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8" r:id="rId3"/>
    <p:sldId id="256" r:id="rId4"/>
    <p:sldId id="257" r:id="rId5"/>
    <p:sldId id="260" r:id="rId6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aper Figures" id="{DC23F9BE-F211-0140-B14D-B742E40BE14D}">
          <p14:sldIdLst>
            <p14:sldId id="259"/>
            <p14:sldId id="258"/>
          </p14:sldIdLst>
        </p14:section>
        <p14:section name="Supplementary Figures" id="{0D4E9723-39C6-F946-957D-A20081EFA793}">
          <p14:sldIdLst>
            <p14:sldId id="256"/>
            <p14:sldId id="257"/>
            <p14:sldId id="26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39" d="100"/>
          <a:sy n="139" d="100"/>
        </p:scale>
        <p:origin x="-536" y="-64"/>
      </p:cViewPr>
      <p:guideLst>
        <p:guide orient="horz" pos="3168"/>
        <p:guide pos="244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4"/>
            <a:ext cx="660654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207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14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90281" y="591397"/>
            <a:ext cx="1485662" cy="125869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0598" y="591397"/>
            <a:ext cx="4330144" cy="125869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17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042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222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597" y="3441277"/>
            <a:ext cx="2907903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8040" y="3441277"/>
            <a:ext cx="2907904" cy="973709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105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9" cy="9383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9" cy="579522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959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503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54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400473"/>
            <a:ext cx="2557066" cy="17043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2" y="400474"/>
            <a:ext cx="4344988" cy="85845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0" y="2104814"/>
            <a:ext cx="2557066" cy="688022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40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0"/>
            <a:ext cx="4663440" cy="83121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7"/>
            <a:ext cx="4663440" cy="60350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6"/>
            <a:ext cx="4663440" cy="1180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1"/>
            <a:ext cx="6995160" cy="6638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620" y="9322647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06D5E-92BB-DA4A-828C-3E41368E6B11}" type="datetimeFigureOut">
              <a:rPr lang="en-US" smtClean="0"/>
              <a:t>12/31/17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7"/>
            <a:ext cx="24612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70220" y="9322647"/>
            <a:ext cx="18135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3641E-833D-3F44-AC61-F56CD61AAF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2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7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978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2994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esign_Figure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72400" cy="5829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5938940"/>
            <a:ext cx="7772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smtClean="0"/>
              <a:t>Supplementary Figure 1: Experimental Design</a:t>
            </a:r>
          </a:p>
          <a:p>
            <a:r>
              <a:rPr lang="en-US" sz="1200" dirty="0" smtClean="0"/>
              <a:t>We </a:t>
            </a:r>
            <a:r>
              <a:rPr lang="en-US" sz="1200" dirty="0"/>
              <a:t>characterized the nuclear and cytoplasmic </a:t>
            </a:r>
            <a:r>
              <a:rPr lang="en-US" sz="1200" dirty="0" err="1"/>
              <a:t>transcriptome</a:t>
            </a:r>
            <a:r>
              <a:rPr lang="en-US" sz="1200" dirty="0"/>
              <a:t> in </a:t>
            </a:r>
            <a:r>
              <a:rPr lang="en-US" sz="1200" dirty="0" smtClean="0"/>
              <a:t>prenatal and adult human postmortem </a:t>
            </a:r>
            <a:r>
              <a:rPr lang="en-US" sz="1200" dirty="0"/>
              <a:t>prefrontal cortex using two RNA sequencing library preparation </a:t>
            </a:r>
            <a:r>
              <a:rPr lang="en-US" sz="1200" dirty="0" smtClean="0"/>
              <a:t>methods. </a:t>
            </a:r>
            <a:r>
              <a:rPr lang="en-US" sz="1200" dirty="0"/>
              <a:t>“</a:t>
            </a:r>
            <a:r>
              <a:rPr lang="en-US" sz="1200" dirty="0" err="1"/>
              <a:t>PolyA</a:t>
            </a:r>
            <a:r>
              <a:rPr lang="en-US" sz="1200" dirty="0"/>
              <a:t>” library preparation selects </a:t>
            </a:r>
            <a:r>
              <a:rPr lang="en-US" sz="1200" dirty="0" err="1"/>
              <a:t>polyadenylated</a:t>
            </a:r>
            <a:r>
              <a:rPr lang="en-US" sz="1200" dirty="0"/>
              <a:t> transcripts via a pull-down step, while “</a:t>
            </a:r>
            <a:r>
              <a:rPr lang="en-US" sz="1200" dirty="0" err="1"/>
              <a:t>Ribozero</a:t>
            </a:r>
            <a:r>
              <a:rPr lang="en-US" sz="1200" dirty="0"/>
              <a:t>” library preparation relies on a </a:t>
            </a:r>
            <a:r>
              <a:rPr lang="en-US" sz="1200" dirty="0" err="1"/>
              <a:t>rRNA</a:t>
            </a:r>
            <a:r>
              <a:rPr lang="en-US" sz="1200" dirty="0"/>
              <a:t> depletion step</a:t>
            </a:r>
            <a:r>
              <a:rPr lang="en-US" sz="1200" dirty="0" smtClean="0"/>
              <a:t>.</a:t>
            </a:r>
            <a:r>
              <a:rPr lang="en-US" sz="1200" dirty="0" smtClean="0">
                <a:effectLst/>
              </a:rPr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17751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C1_vs_PC2_downsampl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424"/>
          <a:stretch/>
        </p:blipFill>
        <p:spPr>
          <a:xfrm>
            <a:off x="4510894" y="2383931"/>
            <a:ext cx="2616506" cy="2840295"/>
          </a:xfrm>
          <a:prstGeom prst="rect">
            <a:avLst/>
          </a:prstGeom>
        </p:spPr>
      </p:pic>
      <p:pic>
        <p:nvPicPr>
          <p:cNvPr id="5" name="Picture 4" descr="gene_length_byGroup_polya_zon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894" y="0"/>
            <a:ext cx="3261506" cy="2329647"/>
          </a:xfrm>
          <a:prstGeom prst="rect">
            <a:avLst/>
          </a:prstGeom>
        </p:spPr>
      </p:pic>
      <p:pic>
        <p:nvPicPr>
          <p:cNvPr id="6" name="Picture 5" descr="nuclear_DEG_byLibrary_annotation_downsampled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098" y="402016"/>
            <a:ext cx="2613106" cy="1306553"/>
          </a:xfrm>
          <a:prstGeom prst="rect">
            <a:avLst/>
          </a:prstGeom>
        </p:spPr>
      </p:pic>
      <p:pic>
        <p:nvPicPr>
          <p:cNvPr id="8" name="Picture 7" descr="proportion_junction_reads_downsampled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8" y="5133661"/>
            <a:ext cx="4199906" cy="2519943"/>
          </a:xfrm>
          <a:prstGeom prst="rect">
            <a:avLst/>
          </a:prstGeom>
        </p:spPr>
      </p:pic>
      <p:pic>
        <p:nvPicPr>
          <p:cNvPr id="9" name="Picture 8" descr="known_localizing_genes_ACTB_MALAT1_LFC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8" y="210145"/>
            <a:ext cx="1708672" cy="17086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7641490"/>
            <a:ext cx="7772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 smtClean="0"/>
              <a:t>Supplementary Figure 2: Characterizing the </a:t>
            </a:r>
            <a:r>
              <a:rPr lang="en-US" sz="1200" i="1" dirty="0"/>
              <a:t>nuclear and cytoplasmic </a:t>
            </a:r>
            <a:r>
              <a:rPr lang="en-US" sz="1200" i="1" dirty="0" err="1"/>
              <a:t>transcriptome</a:t>
            </a:r>
            <a:r>
              <a:rPr lang="en-US" sz="1200" i="1" dirty="0"/>
              <a:t> in human brain</a:t>
            </a:r>
            <a:r>
              <a:rPr lang="en-US" sz="1200" dirty="0" smtClean="0">
                <a:effectLst/>
              </a:rPr>
              <a:t> </a:t>
            </a:r>
          </a:p>
          <a:p>
            <a:pPr marL="228600" indent="-228600">
              <a:buAutoNum type="alphaUcParenR"/>
            </a:pPr>
            <a:r>
              <a:rPr lang="en-US" sz="1200" dirty="0" smtClean="0"/>
              <a:t>Differentially expressed genes by library type.</a:t>
            </a:r>
          </a:p>
          <a:p>
            <a:pPr marL="228600" indent="-228600">
              <a:buAutoNum type="alphaUcParenR"/>
            </a:pPr>
            <a:r>
              <a:rPr lang="en-US" sz="1200" i="1" dirty="0" smtClean="0"/>
              <a:t>ACTB1</a:t>
            </a:r>
            <a:r>
              <a:rPr lang="en-US" sz="1200" dirty="0" smtClean="0"/>
              <a:t>, a cytoplasmic gene, and </a:t>
            </a:r>
            <a:r>
              <a:rPr lang="en-US" sz="1200" i="1" dirty="0" smtClean="0"/>
              <a:t>MALAT1</a:t>
            </a:r>
            <a:r>
              <a:rPr lang="en-US" sz="1200" dirty="0" smtClean="0"/>
              <a:t>, a nuclear gene, are enriched in the appropriate fractions.</a:t>
            </a:r>
          </a:p>
          <a:p>
            <a:pPr marL="228600" indent="-228600">
              <a:buAutoNum type="alphaUcParenR"/>
            </a:pPr>
            <a:r>
              <a:rPr lang="en-US" sz="1200" dirty="0" smtClean="0"/>
              <a:t>Percent of reads mapping to six genomic features in each group.</a:t>
            </a:r>
          </a:p>
          <a:p>
            <a:pPr marL="228600" indent="-228600">
              <a:buAutoNum type="alphaUcParenR"/>
            </a:pPr>
            <a:r>
              <a:rPr lang="en-US" sz="1200" dirty="0" smtClean="0"/>
              <a:t>Proportion of reads including a splice junction by group.</a:t>
            </a:r>
          </a:p>
          <a:p>
            <a:pPr marL="228600" indent="-228600">
              <a:buAutoNum type="alphaUcParenR"/>
            </a:pPr>
            <a:r>
              <a:rPr lang="en-US" sz="1200" dirty="0" smtClean="0"/>
              <a:t>Length distribution of genes enriched by fraction in </a:t>
            </a:r>
            <a:r>
              <a:rPr lang="en-US" sz="1200" dirty="0" err="1" smtClean="0"/>
              <a:t>polyA</a:t>
            </a:r>
            <a:r>
              <a:rPr lang="en-US" sz="1200" dirty="0" smtClean="0"/>
              <a:t> samples.</a:t>
            </a:r>
          </a:p>
          <a:p>
            <a:pPr marL="228600" indent="-228600">
              <a:buAutoNum type="alphaUcParenR"/>
            </a:pPr>
            <a:r>
              <a:rPr lang="en-US" sz="1200" dirty="0" smtClean="0"/>
              <a:t>Principle component analysis where PC1 captures variance due to age and PC2 captures library type.</a:t>
            </a:r>
          </a:p>
          <a:p>
            <a:pPr marL="228600" indent="-228600">
              <a:buAutoNum type="alphaUcParenR"/>
            </a:pPr>
            <a:endParaRPr lang="en-US" sz="12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220119" y="2466161"/>
            <a:ext cx="4211966" cy="2321486"/>
            <a:chOff x="-12060" y="2383931"/>
            <a:chExt cx="4211966" cy="2321486"/>
          </a:xfrm>
        </p:grpSpPr>
        <p:pic>
          <p:nvPicPr>
            <p:cNvPr id="7" name="Picture 6" descr="read_distribution_6_features_downsampled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523"/>
            <a:stretch/>
          </p:blipFill>
          <p:spPr>
            <a:xfrm>
              <a:off x="-12060" y="2578739"/>
              <a:ext cx="3155285" cy="2126678"/>
            </a:xfrm>
            <a:prstGeom prst="rect">
              <a:avLst/>
            </a:prstGeom>
          </p:spPr>
        </p:pic>
        <p:pic>
          <p:nvPicPr>
            <p:cNvPr id="11" name="Picture 10" descr="read_distribution_6_features_downsampled.pdf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068"/>
            <a:stretch/>
          </p:blipFill>
          <p:spPr>
            <a:xfrm>
              <a:off x="3143225" y="2383931"/>
              <a:ext cx="1056681" cy="2126678"/>
            </a:xfrm>
            <a:prstGeom prst="rect">
              <a:avLst/>
            </a:prstGeom>
          </p:spPr>
        </p:pic>
      </p:grpSp>
      <p:pic>
        <p:nvPicPr>
          <p:cNvPr id="13" name="Picture 12" descr="PC1_vs_PC2_downsample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38" t="20396" b="30490"/>
          <a:stretch/>
        </p:blipFill>
        <p:spPr>
          <a:xfrm>
            <a:off x="5010485" y="5290168"/>
            <a:ext cx="1943307" cy="139498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" y="0"/>
            <a:ext cx="692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A.</a:t>
            </a:r>
            <a:endParaRPr lang="en-US" sz="2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030655" y="0"/>
            <a:ext cx="692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244631" y="13965"/>
            <a:ext cx="692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E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" y="2153098"/>
            <a:ext cx="692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" y="4693869"/>
            <a:ext cx="692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244631" y="2153098"/>
            <a:ext cx="692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2723413" y="210145"/>
            <a:ext cx="8127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sz="1000" dirty="0" smtClean="0">
                <a:sym typeface="Wingdings"/>
              </a:rPr>
              <a:t> Nucleus</a:t>
            </a:r>
            <a:endParaRPr lang="en-US" sz="1000" dirty="0"/>
          </a:p>
        </p:txBody>
      </p:sp>
      <p:sp>
        <p:nvSpPr>
          <p:cNvPr id="21" name="TextBox 20"/>
          <p:cNvSpPr txBox="1"/>
          <p:nvPr/>
        </p:nvSpPr>
        <p:spPr>
          <a:xfrm>
            <a:off x="2723413" y="1458953"/>
            <a:ext cx="9954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sz="1000" dirty="0" smtClean="0">
                <a:sym typeface="Wingdings"/>
              </a:rPr>
              <a:t> Cytosol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14968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_Plot_Adult_poly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878" y="0"/>
            <a:ext cx="3672346" cy="3060289"/>
          </a:xfrm>
          <a:prstGeom prst="rect">
            <a:avLst/>
          </a:prstGeom>
        </p:spPr>
      </p:pic>
      <p:pic>
        <p:nvPicPr>
          <p:cNvPr id="3" name="Picture 2" descr="MA_plot_prenatal_polyA_downsample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1" y="0"/>
            <a:ext cx="3672347" cy="306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73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2605</TotalTime>
  <Words>162</Words>
  <Application>Microsoft Macintosh PowerPoint</Application>
  <PresentationFormat>Custom</PresentationFormat>
  <Paragraphs>17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Price</dc:creator>
  <cp:lastModifiedBy>Amanda Price</cp:lastModifiedBy>
  <cp:revision>11</cp:revision>
  <dcterms:created xsi:type="dcterms:W3CDTF">2017-12-31T20:15:44Z</dcterms:created>
  <dcterms:modified xsi:type="dcterms:W3CDTF">2018-01-02T15:41:29Z</dcterms:modified>
</cp:coreProperties>
</file>

<file path=docProps/thumbnail.jpeg>
</file>